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691" r:id="rId3"/>
  </p:sldMasterIdLst>
  <p:sldIdLst>
    <p:sldId id="263" r:id="rId4"/>
    <p:sldId id="303" r:id="rId5"/>
    <p:sldId id="256" r:id="rId6"/>
    <p:sldId id="265" r:id="rId7"/>
    <p:sldId id="266" r:id="rId8"/>
    <p:sldId id="308" r:id="rId9"/>
    <p:sldId id="282" r:id="rId10"/>
    <p:sldId id="258" r:id="rId11"/>
    <p:sldId id="267" r:id="rId12"/>
    <p:sldId id="259" r:id="rId13"/>
    <p:sldId id="268" r:id="rId14"/>
    <p:sldId id="269" r:id="rId15"/>
    <p:sldId id="270" r:id="rId16"/>
    <p:sldId id="271" r:id="rId17"/>
    <p:sldId id="260" r:id="rId18"/>
    <p:sldId id="261" r:id="rId19"/>
    <p:sldId id="262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9" r:id="rId31"/>
    <p:sldId id="281" r:id="rId32"/>
    <p:sldId id="287" r:id="rId33"/>
    <p:sldId id="290" r:id="rId34"/>
    <p:sldId id="284" r:id="rId35"/>
    <p:sldId id="288" r:id="rId36"/>
    <p:sldId id="285" r:id="rId37"/>
    <p:sldId id="286" r:id="rId38"/>
    <p:sldId id="291" r:id="rId39"/>
    <p:sldId id="292" r:id="rId40"/>
    <p:sldId id="293" r:id="rId41"/>
    <p:sldId id="294" r:id="rId42"/>
    <p:sldId id="307" r:id="rId43"/>
    <p:sldId id="297" r:id="rId44"/>
    <p:sldId id="296" r:id="rId45"/>
    <p:sldId id="298" r:id="rId46"/>
    <p:sldId id="299" r:id="rId47"/>
    <p:sldId id="301" r:id="rId48"/>
    <p:sldId id="30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FF"/>
    <a:srgbClr val="0000FF"/>
    <a:srgbClr val="006600"/>
    <a:srgbClr val="CC00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D9BF-4ADA-4A4E-B885-CC01076F8F7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A65E-0FBD-4BF2-9F8E-4B74FE802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060F-20D7-4233-856D-4E7D5DAEF62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357A-A174-4C82-9FDE-C7E9D9D6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5BB1-ADD0-495F-87B7-2468B94B2BD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1A71-7600-4EAA-A57F-F5FC2243D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60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60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8602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602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602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60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60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0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0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0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0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0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0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0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60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604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60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60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60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60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860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607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B7A7B69-0893-449A-B81C-27EB2024435C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8607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7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1DFD45-2DF0-412D-864B-BC513466B3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079D4-09E7-46D1-8896-D1443E58185A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85D6-B604-4EBA-BD6A-1E039F50E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BF7C8D-8093-4045-B05D-BA073C2DE4F7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F1041-A4BE-4C13-8CE1-35577189E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FA1EB-010C-44AB-95D7-EB69D4316393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9A698-5A33-45F0-B5A2-D587B041B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2AAE8-D59A-4604-A486-2762FDA5AC95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456AD-9E45-4B15-9471-0F38D4FF3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93794-3C73-445F-AFFE-0CD7653C7B23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632C6-2186-4410-A274-B90546F14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C8398-198B-4CEA-A5FF-F888A58124F0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ACD4C-78EA-43E7-B8DB-70F361D81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4D50D-8DBA-49DF-8BE6-921D13521EC5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5D020-4AFB-499B-A991-448D802D3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DF29-400F-4E09-87EA-F8BD1032D68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DC4E-BCD6-4DB6-9287-6C28BDB6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A653D-4AC8-438D-9B1C-3D2A8DDBF580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6E4EA-09F6-4C88-9875-56328DDF0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55403-E1AA-4FC2-8DE7-3BA3A2D8709A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4671-9B2F-4BE2-AAF6-49B41216E9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A3F13-6C5B-44C7-8311-BEB7386139B5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F16A6-126F-4AC3-A7A2-AB5394CA90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B210-886F-463E-BA60-D91E40DA77E4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1E3C-A138-4155-AD0A-E8FC82936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5956-A46D-4D18-930B-0B6061EB392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A76F-1AB4-4464-A1B3-0F25A7E58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E265-6BE5-475F-BF83-0BCC2810849C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D3A8-BE6A-4293-99A0-2F0B1D8F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E988-BEE5-4700-834C-59D1CFF08390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620E-972E-4F16-B847-27EEFCB7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0475-3232-4714-8A57-6E973D39C9C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10E8-9A97-4385-88B7-19307DCE7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50F6-732F-4EDA-BFBD-CD2748CEAA91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26B3-EB26-47A4-A6F8-B8441BA31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B45C-8FE4-4A1E-92C8-383949BBA17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8527-B434-4632-9F9A-3B06E4052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BCCE-2F78-4269-8717-AFC9F46772D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2FEF-A001-4FA2-8C18-1B21A12D0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1C69-33DB-4F56-8F29-1B6B004AD05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A05A-28B1-4829-BC03-69B83F0C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9168-EFE1-47AE-BDDF-CDD472943956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054D-A78C-49E3-89CE-A558F6955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4697-A54F-43C9-826E-E76C85AE9315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21EE-4050-443A-BEA6-24ECE8BF0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CF2F-9082-4563-A805-48B3769FB04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75AA-D7C5-4E8E-9AE2-FFA99EC28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20B47-2287-499B-AADD-B2ACE2E3C5E1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21DEB-378A-419E-AA19-6C67AA5AB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_FuturaRoundDemi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49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49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49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8499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499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50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50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0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50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00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00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00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00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50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501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1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501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501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2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503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50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50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8504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5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1A6F601-9EF2-4FB3-A76B-70198D369803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850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850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DB779FB-FF5F-446F-8B99-5B74A9559F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680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64FB4-7BEC-46FF-B613-A09813B8DBFF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F8DC4-56CB-4730-8B08-9FAA969F5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late.ru/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11500" i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11500" i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96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English</a:t>
            </a:r>
            <a:r>
              <a:rPr sz="1150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1150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1150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sz="1150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sz="1150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6699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ru-RU" sz="10200"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102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 snack</a:t>
            </a:r>
          </a:p>
          <a:p>
            <a:pPr marL="36513" indent="-36513" algn="ctr">
              <a:buFontTx/>
              <a:buNone/>
            </a:pPr>
            <a:r>
              <a:rPr lang="ru-RU" sz="102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Легкая закуска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ru-RU" sz="10200"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102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 subject</a:t>
            </a:r>
          </a:p>
          <a:p>
            <a:pPr marL="36513" indent="-36513" algn="ctr">
              <a:buFontTx/>
              <a:buNone/>
            </a:pPr>
            <a:r>
              <a:rPr lang="ru-RU" sz="102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ru-RU" sz="10200"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102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Easy </a:t>
            </a:r>
          </a:p>
          <a:p>
            <a:pPr marL="36513" indent="-36513" algn="ctr">
              <a:buFontTx/>
              <a:buNone/>
            </a:pPr>
            <a:r>
              <a:rPr lang="ru-RU" sz="102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CCFF33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r>
              <a:rPr lang="en-US" sz="213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Art</a:t>
            </a:r>
          </a:p>
          <a:p>
            <a:pPr marL="36513" indent="-36513" algn="ctr">
              <a:buFontTx/>
              <a:buNone/>
            </a:pPr>
            <a:r>
              <a:rPr lang="ru-RU" sz="213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6699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ru-RU" sz="10200"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125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PE</a:t>
            </a:r>
          </a:p>
          <a:p>
            <a:pPr marL="36513" indent="-36513" algn="ctr">
              <a:buFontTx/>
              <a:buNone/>
            </a:pPr>
            <a:r>
              <a:rPr lang="ru-RU" sz="125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32131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8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noticeboard</a:t>
            </a:r>
            <a:endParaRPr lang="ru-RU" sz="8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27813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10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map</a:t>
            </a:r>
            <a:endParaRPr lang="ru-RU" sz="10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3710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27813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7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board</a:t>
            </a:r>
            <a:endParaRPr lang="ru-RU" sz="77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7546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3789363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7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pencil case</a:t>
            </a:r>
            <a:endParaRPr lang="ru-RU" sz="77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Объект 7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42926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10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a pencil</a:t>
            </a:r>
            <a:endParaRPr lang="ru-RU" sz="10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/>
          <a:lstStyle/>
          <a:p>
            <a:r>
              <a:rPr lang="ru-RU" sz="3600"/>
              <a:t>Видео </a:t>
            </a:r>
            <a:br>
              <a:rPr lang="ru-RU" sz="3600"/>
            </a:b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47244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7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A pen</a:t>
            </a:r>
            <a:endParaRPr lang="ru-RU" sz="77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45085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8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A ruler</a:t>
            </a:r>
            <a:endParaRPr lang="ru-RU" sz="8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-171450"/>
            <a:ext cx="7129462" cy="7112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4149725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69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A school bag</a:t>
            </a:r>
            <a:endParaRPr lang="ru-RU" sz="69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357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40767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7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Lunch box</a:t>
            </a:r>
            <a:endParaRPr lang="ru-RU" sz="77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60350"/>
            <a:ext cx="7696200" cy="576103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716338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8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paints</a:t>
            </a:r>
            <a:endParaRPr lang="ru-RU" sz="8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59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4149725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10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notebooks</a:t>
            </a:r>
            <a:endParaRPr lang="ru-RU" sz="10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3644900"/>
            <a:ext cx="7467600" cy="1143000"/>
          </a:xfrm>
        </p:spPr>
        <p:txBody>
          <a:bodyPr lIns="45720" rIns="45720">
            <a:noAutofit/>
          </a:bodyPr>
          <a:lstStyle/>
          <a:p>
            <a:r>
              <a:rPr lang="en-US" sz="7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Textbooks</a:t>
            </a:r>
            <a:endParaRPr lang="ru-RU" sz="77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661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endParaRPr lang="en-US" sz="45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5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How long is Jack</a:t>
            </a:r>
            <a:r>
              <a:rPr lang="ru-RU" sz="45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5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 school day</a:t>
            </a:r>
            <a:r>
              <a:rPr lang="ru-RU" sz="45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5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endParaRPr lang="en-US" sz="45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5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is Jack’s school day like?</a:t>
            </a:r>
          </a:p>
          <a:p>
            <a:pPr marL="36513" indent="-36513">
              <a:buFontTx/>
              <a:buNone/>
            </a:pPr>
            <a:endParaRPr lang="ru-RU" sz="45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5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are Jack’s favourite subject?</a:t>
            </a:r>
            <a:endParaRPr lang="ru-RU" sz="45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/>
            <a:endParaRPr lang="ru-RU" sz="45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516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en-US" sz="62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endParaRPr lang="en-US" sz="62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62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is there in Jack’s classroom? </a:t>
            </a:r>
            <a:endParaRPr lang="ru-RU" sz="62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en-US" sz="6200" b="1"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endParaRPr lang="en-US" sz="6200" b="1"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62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has Jack got in his school bag?</a:t>
            </a:r>
            <a:endParaRPr lang="ru-RU" sz="62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 lIns="45720" rIns="45720">
            <a:noAutofit/>
          </a:bodyPr>
          <a:lstStyle/>
          <a:p>
            <a:pPr algn="ctr"/>
            <a:r>
              <a:rPr lang="en-US" sz="8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WORD BUILDING</a:t>
            </a:r>
            <a:endParaRPr lang="ru-RU" sz="84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6699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Слова в английском языке могут быть образованы:</a:t>
            </a:r>
          </a:p>
          <a:p>
            <a:pPr marL="36513" indent="-36513">
              <a:buFontTx/>
              <a:buNone/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1. С помощью суффиксов: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sing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петь                               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 sing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певица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act –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                  an act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актёр 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collect –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коллекционировать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a collect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                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коллекция 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Wind –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                              wind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ветреный 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2. С помощью приставок: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paint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красить                     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красить 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Usual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обычный                          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usual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обычный </a:t>
            </a:r>
          </a:p>
          <a:p>
            <a:pPr marL="36513" indent="-36513"/>
            <a:endParaRPr lang="ru-RU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3. Посредством перехода из одной части в другую. Этот способ образования новых слов очень продуктивен в современном английском языке:</a:t>
            </a:r>
            <a:endParaRPr lang="en-US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(работа) –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work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(работать)</a:t>
            </a:r>
            <a:b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clean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(чистый) –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clean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(чистить)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water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(вода) –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water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(поливать) </a:t>
            </a:r>
          </a:p>
          <a:p>
            <a:pPr marL="36513" indent="-36513">
              <a:buFontTx/>
              <a:buNone/>
            </a:pPr>
            <a:endParaRPr lang="en-US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4. Путём сложения двух слов: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(дом)  +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(работа)     –     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(домашняя работа)</a:t>
            </a:r>
          </a:p>
          <a:p>
            <a:pPr marL="36513" indent="-36513">
              <a:buFontTx/>
              <a:buNone/>
            </a:pP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  (текст) +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(книга)      –       </a:t>
            </a:r>
            <a:r>
              <a:rPr lang="en-US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ru-RU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(учебник) </a:t>
            </a:r>
          </a:p>
          <a:p>
            <a:pPr marL="36513" indent="-36513">
              <a:buFontTx/>
              <a:buNone/>
            </a:pPr>
            <a:endParaRPr lang="ru-RU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CC0000"/>
          </a:solidFill>
        </p:spPr>
        <p:txBody>
          <a:bodyPr lIns="45720" rIns="45720">
            <a:normAutofit/>
          </a:bodyPr>
          <a:lstStyle/>
          <a:p>
            <a:pPr algn="ctr"/>
            <a:r>
              <a:rPr lang="en-US" sz="77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WORK IN NOTEBOOKS</a:t>
            </a:r>
            <a:endParaRPr lang="ru-RU" sz="77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endParaRPr lang="en-US" sz="50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50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1) homework       6) daytime  </a:t>
            </a:r>
          </a:p>
          <a:p>
            <a:pPr marL="36513" indent="-36513">
              <a:buFontTx/>
              <a:buNone/>
            </a:pPr>
            <a:r>
              <a:rPr lang="en-US" sz="50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2) notebook          7) bedtime </a:t>
            </a:r>
          </a:p>
          <a:p>
            <a:pPr marL="36513" indent="-36513">
              <a:buFontTx/>
              <a:buNone/>
            </a:pPr>
            <a:r>
              <a:rPr lang="en-US" sz="50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3) textbook           8) funfair </a:t>
            </a:r>
          </a:p>
          <a:p>
            <a:pPr marL="36513" indent="-36513">
              <a:buFontTx/>
              <a:buNone/>
            </a:pPr>
            <a:r>
              <a:rPr lang="en-US" sz="50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4) lunchbox          9) weekend </a:t>
            </a:r>
          </a:p>
          <a:p>
            <a:pPr marL="36513" indent="-36513">
              <a:buFontTx/>
              <a:buNone/>
            </a:pPr>
            <a:r>
              <a:rPr lang="en-US" sz="50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5) classmates      10) schoolwork</a:t>
            </a:r>
            <a:endParaRPr lang="ru-RU" sz="50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8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9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Phonetic </a:t>
            </a:r>
            <a:r>
              <a:rPr sz="1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/>
          <a:lstStyle/>
          <a:p>
            <a:r>
              <a:rPr lang="ru-RU"/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0000FF"/>
          </a:solidFill>
        </p:spPr>
        <p:txBody>
          <a:bodyPr lIns="45720" rIns="45720">
            <a:normAutofit/>
          </a:bodyPr>
          <a:lstStyle/>
          <a:p>
            <a:pPr algn="ctr"/>
            <a:r>
              <a:rPr lang="en-US" sz="77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WORK </a:t>
            </a:r>
            <a:br>
              <a:rPr lang="en-US" sz="77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7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 GROUPS</a:t>
            </a:r>
            <a:endParaRPr lang="ru-RU" sz="77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endParaRPr lang="ru-RU" sz="37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endParaRPr lang="ru-RU" sz="37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ru-RU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a) — Is there a pen in your school bag?</a:t>
            </a:r>
            <a:br>
              <a:rPr lang="ru-RU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— No, there isn’t./ — Yes, there is. </a:t>
            </a:r>
            <a:r>
              <a:rPr lang="en-US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Here it is.</a:t>
            </a:r>
            <a:endParaRPr lang="ru-RU" sz="37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b) — Have you got a pen in your school bag?</a:t>
            </a:r>
            <a:br>
              <a:rPr lang="en-US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— No, I haven’t./ — Yes, I have. </a:t>
            </a:r>
            <a:r>
              <a:rPr lang="ru-RU" sz="37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Here it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 lIns="45720" rIns="45720">
            <a:normAutofit/>
          </a:bodyPr>
          <a:lstStyle/>
          <a:p>
            <a:pPr algn="ctr"/>
            <a:r>
              <a:rPr lang="en-US" sz="100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ru-RU" sz="10000" b="1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CCFF33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endParaRPr lang="en-US" sz="41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endParaRPr lang="en-US" sz="41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50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Jack has got </a:t>
            </a:r>
            <a:r>
              <a:rPr lang="en-US" sz="5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pen </a:t>
            </a:r>
            <a:r>
              <a:rPr lang="en-US" sz="50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 his school bag.</a:t>
            </a:r>
          </a:p>
          <a:p>
            <a:pPr marL="36513" indent="-36513" algn="ctr">
              <a:buFontTx/>
              <a:buNone/>
            </a:pPr>
            <a:endParaRPr lang="ru-RU" sz="50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50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And I have got </a:t>
            </a:r>
            <a:r>
              <a:rPr lang="en-US" sz="5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 pen </a:t>
            </a:r>
            <a:r>
              <a:rPr lang="en-US" sz="50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 his school bag.</a:t>
            </a:r>
            <a:endParaRPr lang="ru-RU" sz="50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endParaRPr lang="ru-RU" sz="41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36513" indent="-36513" algn="ctr">
              <a:buFontTx/>
              <a:buNone/>
            </a:pPr>
            <a:endParaRPr lang="en-US" sz="5600" b="1">
              <a:solidFill>
                <a:srgbClr val="0D0D0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-36513" algn="ctr">
              <a:buFontTx/>
              <a:buNone/>
            </a:pPr>
            <a:r>
              <a:rPr lang="en-US" sz="56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</a:p>
          <a:p>
            <a:pPr marL="36513" indent="-36513">
              <a:buFontTx/>
              <a:buNone/>
            </a:pPr>
            <a:r>
              <a:rPr lang="ru-RU" sz="3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написать рассказ о своем школьном портфеле.</a:t>
            </a:r>
          </a:p>
          <a:p>
            <a:pPr marL="36513" indent="-36513">
              <a:buFontTx/>
              <a:buNone/>
            </a:pPr>
            <a:r>
              <a:rPr lang="ru-RU" sz="3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рабочая тетрадь упр.2 стр.35.</a:t>
            </a:r>
          </a:p>
          <a:p>
            <a:pPr marL="36513" indent="-36513">
              <a:buFontTx/>
              <a:buNone/>
            </a:pPr>
            <a:r>
              <a:rPr lang="ru-RU" sz="3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4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написать рассказ о своем классе.</a:t>
            </a:r>
          </a:p>
          <a:p>
            <a:pPr marL="36513" indent="-36513">
              <a:buFontTx/>
              <a:buNone/>
            </a:pPr>
            <a:r>
              <a:rPr lang="ru-RU" sz="3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  читать текст стр.50.</a:t>
            </a:r>
          </a:p>
          <a:p>
            <a:pPr marL="36513" indent="-36513">
              <a:buFontTx/>
              <a:buNone/>
            </a:pPr>
            <a:r>
              <a:rPr lang="ru-RU" sz="3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  образовать слова используя один из четырех способов.</a:t>
            </a:r>
          </a:p>
          <a:p>
            <a:pPr marL="36513" indent="-36513">
              <a:buFontTx/>
              <a:buNone/>
            </a:pPr>
            <a:r>
              <a:rPr lang="ru-RU" sz="3400" b="1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  составить предложения с новыми словами.</a:t>
            </a:r>
          </a:p>
          <a:p>
            <a:pPr marL="36513" indent="-36513">
              <a:buFontTx/>
              <a:buNone/>
            </a:pPr>
            <a:endParaRPr lang="ru-RU" sz="3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11500" b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speech warm-up</a:t>
            </a:r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/>
          <a:lstStyle/>
          <a:p>
            <a:r>
              <a:rPr lang="ru-RU"/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622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1355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school does Jack go to? </a:t>
            </a:r>
            <a:endParaRPr lang="ru-RU" sz="41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Does he like talking about his school and his classmates? </a:t>
            </a:r>
          </a:p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school does Jessica go to?</a:t>
            </a:r>
          </a:p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Does she like going to school?</a:t>
            </a:r>
            <a:endParaRPr lang="ru-RU" sz="41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  <a:endParaRPr lang="ru-RU" sz="41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do Jack and Jessica think about Freddie?</a:t>
            </a:r>
            <a:endParaRPr lang="ru-RU" sz="41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r>
              <a:rPr lang="en-US" sz="41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What is Unit 4 about?</a:t>
            </a:r>
            <a:endParaRPr lang="ru-RU" sz="4100" b="1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 indent="-36513"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96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my school!</a:t>
            </a:r>
            <a:endParaRPr lang="ru-RU" sz="96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7">
      <a:majorFont>
        <a:latin typeface="a_FuturaRoundDemi"/>
        <a:ea typeface=""/>
        <a:cs typeface="Arial"/>
      </a:majorFont>
      <a:minorFont>
        <a:latin typeface="a_FuturaRound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434</TotalTime>
  <Words>335</Words>
  <Application>Microsoft Office PowerPoint</Application>
  <PresentationFormat>Экран (4:3)</PresentationFormat>
  <Paragraphs>93</Paragraphs>
  <Slides>46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46</vt:i4>
      </vt:variant>
    </vt:vector>
  </HeadingPairs>
  <TitlesOfParts>
    <vt:vector size="59" baseType="lpstr">
      <vt:lpstr>Arial</vt:lpstr>
      <vt:lpstr>a_FuturaRoundDemi</vt:lpstr>
      <vt:lpstr>Calibri</vt:lpstr>
      <vt:lpstr>Franklin Gothic Book</vt:lpstr>
      <vt:lpstr>Wingdings 2</vt:lpstr>
      <vt:lpstr>Times New Roman</vt:lpstr>
      <vt:lpstr>Тема Office</vt:lpstr>
      <vt:lpstr>Техническая</vt:lpstr>
      <vt:lpstr>Техническая</vt:lpstr>
      <vt:lpstr>Техническая</vt:lpstr>
      <vt:lpstr>Техническая</vt:lpstr>
      <vt:lpstr>Техническая</vt:lpstr>
      <vt:lpstr>Кимоно</vt:lpstr>
      <vt:lpstr>Слайд 1</vt:lpstr>
      <vt:lpstr>Видео  </vt:lpstr>
      <vt:lpstr>Слайд 3</vt:lpstr>
      <vt:lpstr>Слайд 4</vt:lpstr>
      <vt:lpstr>Слайд 5</vt:lpstr>
      <vt:lpstr>Видео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noticeboard</vt:lpstr>
      <vt:lpstr>The map</vt:lpstr>
      <vt:lpstr>The board</vt:lpstr>
      <vt:lpstr>A pencil case</vt:lpstr>
      <vt:lpstr>   a pencil</vt:lpstr>
      <vt:lpstr>       A pen</vt:lpstr>
      <vt:lpstr>       A ruler</vt:lpstr>
      <vt:lpstr>  A school bag</vt:lpstr>
      <vt:lpstr>   Lunch box</vt:lpstr>
      <vt:lpstr>     paints</vt:lpstr>
      <vt:lpstr> notebooks</vt:lpstr>
      <vt:lpstr>   Textbooks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WORD BUILDING</vt:lpstr>
      <vt:lpstr>Слайд 36</vt:lpstr>
      <vt:lpstr>Слайд 37</vt:lpstr>
      <vt:lpstr>WORK IN NOTEBOOKS</vt:lpstr>
      <vt:lpstr>Слайд 39</vt:lpstr>
      <vt:lpstr>Видео </vt:lpstr>
      <vt:lpstr>WORK  IN GROUPS</vt:lpstr>
      <vt:lpstr>Слайд 42</vt:lpstr>
      <vt:lpstr>INDIVIDUAL WORK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</dc:title>
  <dc:creator>Атаев</dc:creator>
  <cp:lastModifiedBy>iru</cp:lastModifiedBy>
  <cp:revision>23</cp:revision>
  <dcterms:created xsi:type="dcterms:W3CDTF">2016-11-25T17:36:57Z</dcterms:created>
  <dcterms:modified xsi:type="dcterms:W3CDTF">2018-03-22T10:30:56Z</dcterms:modified>
</cp:coreProperties>
</file>